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78" r:id="rId5"/>
    <p:sldId id="261" r:id="rId6"/>
    <p:sldId id="263" r:id="rId7"/>
    <p:sldId id="264" r:id="rId8"/>
    <p:sldId id="265" r:id="rId9"/>
    <p:sldId id="266" r:id="rId10"/>
    <p:sldId id="280" r:id="rId11"/>
    <p:sldId id="281" r:id="rId12"/>
    <p:sldId id="27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21" d="100"/>
          <a:sy n="121" d="100"/>
        </p:scale>
        <p:origin x="192"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48A25-C444-4EDC-9793-E68AF3951F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D9F5ADD-F9DE-4745-A07F-9B94BE4F47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D016039-8E6A-4C18-8CE8-5CC9701ED7C7}"/>
              </a:ext>
            </a:extLst>
          </p:cNvPr>
          <p:cNvSpPr>
            <a:spLocks noGrp="1"/>
          </p:cNvSpPr>
          <p:nvPr>
            <p:ph type="dt" sz="half" idx="10"/>
          </p:nvPr>
        </p:nvSpPr>
        <p:spPr/>
        <p:txBody>
          <a:bodyPr/>
          <a:lstStyle/>
          <a:p>
            <a:fld id="{6AB82E81-B433-4150-BC17-3C1704640391}" type="datetimeFigureOut">
              <a:rPr lang="en-US" smtClean="0"/>
              <a:t>10/26/2022</a:t>
            </a:fld>
            <a:endParaRPr lang="en-US"/>
          </a:p>
        </p:txBody>
      </p:sp>
      <p:sp>
        <p:nvSpPr>
          <p:cNvPr id="5" name="Footer Placeholder 4">
            <a:extLst>
              <a:ext uri="{FF2B5EF4-FFF2-40B4-BE49-F238E27FC236}">
                <a16:creationId xmlns:a16="http://schemas.microsoft.com/office/drawing/2014/main" id="{DF4EF98D-3020-4076-BCB7-FB809F881E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CE8B1A-9C39-4DAC-B7BE-4CAA9EC901E7}"/>
              </a:ext>
            </a:extLst>
          </p:cNvPr>
          <p:cNvSpPr>
            <a:spLocks noGrp="1"/>
          </p:cNvSpPr>
          <p:nvPr>
            <p:ph type="sldNum" sz="quarter" idx="12"/>
          </p:nvPr>
        </p:nvSpPr>
        <p:spPr/>
        <p:txBody>
          <a:bodyPr/>
          <a:lstStyle/>
          <a:p>
            <a:fld id="{9E569007-6138-4489-8314-6F0A4DEA5777}" type="slidenum">
              <a:rPr lang="en-US" smtClean="0"/>
              <a:t>‹#›</a:t>
            </a:fld>
            <a:endParaRPr lang="en-US"/>
          </a:p>
        </p:txBody>
      </p:sp>
    </p:spTree>
    <p:extLst>
      <p:ext uri="{BB962C8B-B14F-4D97-AF65-F5344CB8AC3E}">
        <p14:creationId xmlns:p14="http://schemas.microsoft.com/office/powerpoint/2010/main" val="117473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12431-677C-4F63-8C13-0F7D139F463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C65B49-46EE-46DD-9BB9-ED113C51F1C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12885F-6109-4F46-9A06-1F4690CEFE28}"/>
              </a:ext>
            </a:extLst>
          </p:cNvPr>
          <p:cNvSpPr>
            <a:spLocks noGrp="1"/>
          </p:cNvSpPr>
          <p:nvPr>
            <p:ph type="dt" sz="half" idx="10"/>
          </p:nvPr>
        </p:nvSpPr>
        <p:spPr/>
        <p:txBody>
          <a:bodyPr/>
          <a:lstStyle/>
          <a:p>
            <a:fld id="{6AB82E81-B433-4150-BC17-3C1704640391}" type="datetimeFigureOut">
              <a:rPr lang="en-US" smtClean="0"/>
              <a:t>10/26/2022</a:t>
            </a:fld>
            <a:endParaRPr lang="en-US"/>
          </a:p>
        </p:txBody>
      </p:sp>
      <p:sp>
        <p:nvSpPr>
          <p:cNvPr id="5" name="Footer Placeholder 4">
            <a:extLst>
              <a:ext uri="{FF2B5EF4-FFF2-40B4-BE49-F238E27FC236}">
                <a16:creationId xmlns:a16="http://schemas.microsoft.com/office/drawing/2014/main" id="{6A7AB945-1D7E-41AF-9A68-5C01460F30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BEF72C-7EBB-466D-BFEE-9A10041E4C72}"/>
              </a:ext>
            </a:extLst>
          </p:cNvPr>
          <p:cNvSpPr>
            <a:spLocks noGrp="1"/>
          </p:cNvSpPr>
          <p:nvPr>
            <p:ph type="sldNum" sz="quarter" idx="12"/>
          </p:nvPr>
        </p:nvSpPr>
        <p:spPr/>
        <p:txBody>
          <a:bodyPr/>
          <a:lstStyle/>
          <a:p>
            <a:fld id="{9E569007-6138-4489-8314-6F0A4DEA5777}" type="slidenum">
              <a:rPr lang="en-US" smtClean="0"/>
              <a:t>‹#›</a:t>
            </a:fld>
            <a:endParaRPr lang="en-US"/>
          </a:p>
        </p:txBody>
      </p:sp>
    </p:spTree>
    <p:extLst>
      <p:ext uri="{BB962C8B-B14F-4D97-AF65-F5344CB8AC3E}">
        <p14:creationId xmlns:p14="http://schemas.microsoft.com/office/powerpoint/2010/main" val="2287372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A456A4-30ED-40F4-9794-EDA486A986F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96F144E-278D-49ED-AA32-656214FA704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0FB4B6-60E6-4D8B-B8A5-408D7DD0BCDA}"/>
              </a:ext>
            </a:extLst>
          </p:cNvPr>
          <p:cNvSpPr>
            <a:spLocks noGrp="1"/>
          </p:cNvSpPr>
          <p:nvPr>
            <p:ph type="dt" sz="half" idx="10"/>
          </p:nvPr>
        </p:nvSpPr>
        <p:spPr/>
        <p:txBody>
          <a:bodyPr/>
          <a:lstStyle/>
          <a:p>
            <a:fld id="{6AB82E81-B433-4150-BC17-3C1704640391}" type="datetimeFigureOut">
              <a:rPr lang="en-US" smtClean="0"/>
              <a:t>10/26/2022</a:t>
            </a:fld>
            <a:endParaRPr lang="en-US"/>
          </a:p>
        </p:txBody>
      </p:sp>
      <p:sp>
        <p:nvSpPr>
          <p:cNvPr id="5" name="Footer Placeholder 4">
            <a:extLst>
              <a:ext uri="{FF2B5EF4-FFF2-40B4-BE49-F238E27FC236}">
                <a16:creationId xmlns:a16="http://schemas.microsoft.com/office/drawing/2014/main" id="{9A8BBEF7-9CDA-4B06-B014-F4F2F868B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195964-6707-4A64-AC59-E764F8CD0CA7}"/>
              </a:ext>
            </a:extLst>
          </p:cNvPr>
          <p:cNvSpPr>
            <a:spLocks noGrp="1"/>
          </p:cNvSpPr>
          <p:nvPr>
            <p:ph type="sldNum" sz="quarter" idx="12"/>
          </p:nvPr>
        </p:nvSpPr>
        <p:spPr/>
        <p:txBody>
          <a:bodyPr/>
          <a:lstStyle/>
          <a:p>
            <a:fld id="{9E569007-6138-4489-8314-6F0A4DEA5777}" type="slidenum">
              <a:rPr lang="en-US" smtClean="0"/>
              <a:t>‹#›</a:t>
            </a:fld>
            <a:endParaRPr lang="en-US"/>
          </a:p>
        </p:txBody>
      </p:sp>
    </p:spTree>
    <p:extLst>
      <p:ext uri="{BB962C8B-B14F-4D97-AF65-F5344CB8AC3E}">
        <p14:creationId xmlns:p14="http://schemas.microsoft.com/office/powerpoint/2010/main" val="1192579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021E9-40F7-4B91-92BC-1C62F89F85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1F18CE-30FE-4F18-804F-7DAB7A6A824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60B5E8-65EB-43F5-9667-183A343C74EE}"/>
              </a:ext>
            </a:extLst>
          </p:cNvPr>
          <p:cNvSpPr>
            <a:spLocks noGrp="1"/>
          </p:cNvSpPr>
          <p:nvPr>
            <p:ph type="dt" sz="half" idx="10"/>
          </p:nvPr>
        </p:nvSpPr>
        <p:spPr/>
        <p:txBody>
          <a:bodyPr/>
          <a:lstStyle/>
          <a:p>
            <a:fld id="{6AB82E81-B433-4150-BC17-3C1704640391}" type="datetimeFigureOut">
              <a:rPr lang="en-US" smtClean="0"/>
              <a:t>10/26/2022</a:t>
            </a:fld>
            <a:endParaRPr lang="en-US"/>
          </a:p>
        </p:txBody>
      </p:sp>
      <p:sp>
        <p:nvSpPr>
          <p:cNvPr id="5" name="Footer Placeholder 4">
            <a:extLst>
              <a:ext uri="{FF2B5EF4-FFF2-40B4-BE49-F238E27FC236}">
                <a16:creationId xmlns:a16="http://schemas.microsoft.com/office/drawing/2014/main" id="{A2799477-4AC4-4DD7-9AB7-B67C5C06AD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15240C-E9FC-489E-B9A0-B992C938D2C4}"/>
              </a:ext>
            </a:extLst>
          </p:cNvPr>
          <p:cNvSpPr>
            <a:spLocks noGrp="1"/>
          </p:cNvSpPr>
          <p:nvPr>
            <p:ph type="sldNum" sz="quarter" idx="12"/>
          </p:nvPr>
        </p:nvSpPr>
        <p:spPr/>
        <p:txBody>
          <a:bodyPr/>
          <a:lstStyle/>
          <a:p>
            <a:fld id="{9E569007-6138-4489-8314-6F0A4DEA5777}" type="slidenum">
              <a:rPr lang="en-US" smtClean="0"/>
              <a:t>‹#›</a:t>
            </a:fld>
            <a:endParaRPr lang="en-US"/>
          </a:p>
        </p:txBody>
      </p:sp>
    </p:spTree>
    <p:extLst>
      <p:ext uri="{BB962C8B-B14F-4D97-AF65-F5344CB8AC3E}">
        <p14:creationId xmlns:p14="http://schemas.microsoft.com/office/powerpoint/2010/main" val="3502345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F4030-16B2-4B4C-A75B-CA65D61533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DDB4974-75B9-4590-9891-6B7B14FD84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3188C0B-35B9-4BE8-9F69-181A811A29A5}"/>
              </a:ext>
            </a:extLst>
          </p:cNvPr>
          <p:cNvSpPr>
            <a:spLocks noGrp="1"/>
          </p:cNvSpPr>
          <p:nvPr>
            <p:ph type="dt" sz="half" idx="10"/>
          </p:nvPr>
        </p:nvSpPr>
        <p:spPr/>
        <p:txBody>
          <a:bodyPr/>
          <a:lstStyle/>
          <a:p>
            <a:fld id="{6AB82E81-B433-4150-BC17-3C1704640391}" type="datetimeFigureOut">
              <a:rPr lang="en-US" smtClean="0"/>
              <a:t>10/26/2022</a:t>
            </a:fld>
            <a:endParaRPr lang="en-US"/>
          </a:p>
        </p:txBody>
      </p:sp>
      <p:sp>
        <p:nvSpPr>
          <p:cNvPr id="5" name="Footer Placeholder 4">
            <a:extLst>
              <a:ext uri="{FF2B5EF4-FFF2-40B4-BE49-F238E27FC236}">
                <a16:creationId xmlns:a16="http://schemas.microsoft.com/office/drawing/2014/main" id="{4665A299-BBA9-43BB-8140-A1D2CCAA42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550BAD-49F4-4D11-AF48-AFDA53D1FB71}"/>
              </a:ext>
            </a:extLst>
          </p:cNvPr>
          <p:cNvSpPr>
            <a:spLocks noGrp="1"/>
          </p:cNvSpPr>
          <p:nvPr>
            <p:ph type="sldNum" sz="quarter" idx="12"/>
          </p:nvPr>
        </p:nvSpPr>
        <p:spPr/>
        <p:txBody>
          <a:bodyPr/>
          <a:lstStyle/>
          <a:p>
            <a:fld id="{9E569007-6138-4489-8314-6F0A4DEA5777}" type="slidenum">
              <a:rPr lang="en-US" smtClean="0"/>
              <a:t>‹#›</a:t>
            </a:fld>
            <a:endParaRPr lang="en-US"/>
          </a:p>
        </p:txBody>
      </p:sp>
    </p:spTree>
    <p:extLst>
      <p:ext uri="{BB962C8B-B14F-4D97-AF65-F5344CB8AC3E}">
        <p14:creationId xmlns:p14="http://schemas.microsoft.com/office/powerpoint/2010/main" val="3325565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BE4C9-5D8B-48BF-844B-6C6124AF2C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BA25DA-9586-4BA3-B2DF-383119A0E31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94F4FA2-4033-42C3-B934-4BFDF6E91C5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8818B6-9C31-437C-B7ED-4255C54AB7DF}"/>
              </a:ext>
            </a:extLst>
          </p:cNvPr>
          <p:cNvSpPr>
            <a:spLocks noGrp="1"/>
          </p:cNvSpPr>
          <p:nvPr>
            <p:ph type="dt" sz="half" idx="10"/>
          </p:nvPr>
        </p:nvSpPr>
        <p:spPr/>
        <p:txBody>
          <a:bodyPr/>
          <a:lstStyle/>
          <a:p>
            <a:fld id="{6AB82E81-B433-4150-BC17-3C1704640391}" type="datetimeFigureOut">
              <a:rPr lang="en-US" smtClean="0"/>
              <a:t>10/26/2022</a:t>
            </a:fld>
            <a:endParaRPr lang="en-US"/>
          </a:p>
        </p:txBody>
      </p:sp>
      <p:sp>
        <p:nvSpPr>
          <p:cNvPr id="6" name="Footer Placeholder 5">
            <a:extLst>
              <a:ext uri="{FF2B5EF4-FFF2-40B4-BE49-F238E27FC236}">
                <a16:creationId xmlns:a16="http://schemas.microsoft.com/office/drawing/2014/main" id="{1F0A6F70-9D97-4CB6-BFB2-1909A0CDCF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42BC9D-993C-4CF0-BDB7-342C9472FED9}"/>
              </a:ext>
            </a:extLst>
          </p:cNvPr>
          <p:cNvSpPr>
            <a:spLocks noGrp="1"/>
          </p:cNvSpPr>
          <p:nvPr>
            <p:ph type="sldNum" sz="quarter" idx="12"/>
          </p:nvPr>
        </p:nvSpPr>
        <p:spPr/>
        <p:txBody>
          <a:bodyPr/>
          <a:lstStyle/>
          <a:p>
            <a:fld id="{9E569007-6138-4489-8314-6F0A4DEA5777}" type="slidenum">
              <a:rPr lang="en-US" smtClean="0"/>
              <a:t>‹#›</a:t>
            </a:fld>
            <a:endParaRPr lang="en-US"/>
          </a:p>
        </p:txBody>
      </p:sp>
    </p:spTree>
    <p:extLst>
      <p:ext uri="{BB962C8B-B14F-4D97-AF65-F5344CB8AC3E}">
        <p14:creationId xmlns:p14="http://schemas.microsoft.com/office/powerpoint/2010/main" val="331087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A9661-5F7E-41BC-9385-0680BDDD874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9C3BB8-4AB1-48E8-9C34-39A1D9774B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B5215F2-90D8-48A0-B321-415E6C8E4B7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C6B7FE-D56A-4AD4-9324-C24A71A4B9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B3C60C4-0BD7-403B-9896-DE47565EFF2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C3C1D6-8E8B-408D-A2E2-342942683886}"/>
              </a:ext>
            </a:extLst>
          </p:cNvPr>
          <p:cNvSpPr>
            <a:spLocks noGrp="1"/>
          </p:cNvSpPr>
          <p:nvPr>
            <p:ph type="dt" sz="half" idx="10"/>
          </p:nvPr>
        </p:nvSpPr>
        <p:spPr/>
        <p:txBody>
          <a:bodyPr/>
          <a:lstStyle/>
          <a:p>
            <a:fld id="{6AB82E81-B433-4150-BC17-3C1704640391}" type="datetimeFigureOut">
              <a:rPr lang="en-US" smtClean="0"/>
              <a:t>10/26/2022</a:t>
            </a:fld>
            <a:endParaRPr lang="en-US"/>
          </a:p>
        </p:txBody>
      </p:sp>
      <p:sp>
        <p:nvSpPr>
          <p:cNvPr id="8" name="Footer Placeholder 7">
            <a:extLst>
              <a:ext uri="{FF2B5EF4-FFF2-40B4-BE49-F238E27FC236}">
                <a16:creationId xmlns:a16="http://schemas.microsoft.com/office/drawing/2014/main" id="{D463960F-C3B6-439A-926C-01CD20E93E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A4B8564-A957-4425-82D0-75425125A20F}"/>
              </a:ext>
            </a:extLst>
          </p:cNvPr>
          <p:cNvSpPr>
            <a:spLocks noGrp="1"/>
          </p:cNvSpPr>
          <p:nvPr>
            <p:ph type="sldNum" sz="quarter" idx="12"/>
          </p:nvPr>
        </p:nvSpPr>
        <p:spPr/>
        <p:txBody>
          <a:bodyPr/>
          <a:lstStyle/>
          <a:p>
            <a:fld id="{9E569007-6138-4489-8314-6F0A4DEA5777}" type="slidenum">
              <a:rPr lang="en-US" smtClean="0"/>
              <a:t>‹#›</a:t>
            </a:fld>
            <a:endParaRPr lang="en-US"/>
          </a:p>
        </p:txBody>
      </p:sp>
    </p:spTree>
    <p:extLst>
      <p:ext uri="{BB962C8B-B14F-4D97-AF65-F5344CB8AC3E}">
        <p14:creationId xmlns:p14="http://schemas.microsoft.com/office/powerpoint/2010/main" val="765646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FCCA2-B2BF-456D-A4B5-BBF1C7CFB5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4E6CA-4A87-431A-A0DC-8B4E310BBA70}"/>
              </a:ext>
            </a:extLst>
          </p:cNvPr>
          <p:cNvSpPr>
            <a:spLocks noGrp="1"/>
          </p:cNvSpPr>
          <p:nvPr>
            <p:ph type="dt" sz="half" idx="10"/>
          </p:nvPr>
        </p:nvSpPr>
        <p:spPr/>
        <p:txBody>
          <a:bodyPr/>
          <a:lstStyle/>
          <a:p>
            <a:fld id="{6AB82E81-B433-4150-BC17-3C1704640391}" type="datetimeFigureOut">
              <a:rPr lang="en-US" smtClean="0"/>
              <a:t>10/26/2022</a:t>
            </a:fld>
            <a:endParaRPr lang="en-US"/>
          </a:p>
        </p:txBody>
      </p:sp>
      <p:sp>
        <p:nvSpPr>
          <p:cNvPr id="4" name="Footer Placeholder 3">
            <a:extLst>
              <a:ext uri="{FF2B5EF4-FFF2-40B4-BE49-F238E27FC236}">
                <a16:creationId xmlns:a16="http://schemas.microsoft.com/office/drawing/2014/main" id="{B17B1034-9919-418E-B5C1-D250D5FAC37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4BA3DE-EB3B-4155-ABD4-4E847A865261}"/>
              </a:ext>
            </a:extLst>
          </p:cNvPr>
          <p:cNvSpPr>
            <a:spLocks noGrp="1"/>
          </p:cNvSpPr>
          <p:nvPr>
            <p:ph type="sldNum" sz="quarter" idx="12"/>
          </p:nvPr>
        </p:nvSpPr>
        <p:spPr/>
        <p:txBody>
          <a:bodyPr/>
          <a:lstStyle/>
          <a:p>
            <a:fld id="{9E569007-6138-4489-8314-6F0A4DEA5777}" type="slidenum">
              <a:rPr lang="en-US" smtClean="0"/>
              <a:t>‹#›</a:t>
            </a:fld>
            <a:endParaRPr lang="en-US"/>
          </a:p>
        </p:txBody>
      </p:sp>
    </p:spTree>
    <p:extLst>
      <p:ext uri="{BB962C8B-B14F-4D97-AF65-F5344CB8AC3E}">
        <p14:creationId xmlns:p14="http://schemas.microsoft.com/office/powerpoint/2010/main" val="1677851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DB8C5D-7FB6-4284-91DD-E0F366BF6619}"/>
              </a:ext>
            </a:extLst>
          </p:cNvPr>
          <p:cNvSpPr>
            <a:spLocks noGrp="1"/>
          </p:cNvSpPr>
          <p:nvPr>
            <p:ph type="dt" sz="half" idx="10"/>
          </p:nvPr>
        </p:nvSpPr>
        <p:spPr/>
        <p:txBody>
          <a:bodyPr/>
          <a:lstStyle/>
          <a:p>
            <a:fld id="{6AB82E81-B433-4150-BC17-3C1704640391}" type="datetimeFigureOut">
              <a:rPr lang="en-US" smtClean="0"/>
              <a:t>10/26/2022</a:t>
            </a:fld>
            <a:endParaRPr lang="en-US"/>
          </a:p>
        </p:txBody>
      </p:sp>
      <p:sp>
        <p:nvSpPr>
          <p:cNvPr id="3" name="Footer Placeholder 2">
            <a:extLst>
              <a:ext uri="{FF2B5EF4-FFF2-40B4-BE49-F238E27FC236}">
                <a16:creationId xmlns:a16="http://schemas.microsoft.com/office/drawing/2014/main" id="{4B4C9420-F003-4E25-A069-96203C9772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35FFEB1-4DF1-432E-8B1F-D320380E8AC7}"/>
              </a:ext>
            </a:extLst>
          </p:cNvPr>
          <p:cNvSpPr>
            <a:spLocks noGrp="1"/>
          </p:cNvSpPr>
          <p:nvPr>
            <p:ph type="sldNum" sz="quarter" idx="12"/>
          </p:nvPr>
        </p:nvSpPr>
        <p:spPr/>
        <p:txBody>
          <a:bodyPr/>
          <a:lstStyle/>
          <a:p>
            <a:fld id="{9E569007-6138-4489-8314-6F0A4DEA5777}" type="slidenum">
              <a:rPr lang="en-US" smtClean="0"/>
              <a:t>‹#›</a:t>
            </a:fld>
            <a:endParaRPr lang="en-US"/>
          </a:p>
        </p:txBody>
      </p:sp>
    </p:spTree>
    <p:extLst>
      <p:ext uri="{BB962C8B-B14F-4D97-AF65-F5344CB8AC3E}">
        <p14:creationId xmlns:p14="http://schemas.microsoft.com/office/powerpoint/2010/main" val="770549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868E9-F902-49CF-BCE4-63A1026D2A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F9C5460-FEF3-408E-9F22-A0906417C4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C3F099A-418C-4F6E-98A6-6CDB3CBFDC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E96238A-2464-4B36-9C42-BF459D706F84}"/>
              </a:ext>
            </a:extLst>
          </p:cNvPr>
          <p:cNvSpPr>
            <a:spLocks noGrp="1"/>
          </p:cNvSpPr>
          <p:nvPr>
            <p:ph type="dt" sz="half" idx="10"/>
          </p:nvPr>
        </p:nvSpPr>
        <p:spPr/>
        <p:txBody>
          <a:bodyPr/>
          <a:lstStyle/>
          <a:p>
            <a:fld id="{6AB82E81-B433-4150-BC17-3C1704640391}" type="datetimeFigureOut">
              <a:rPr lang="en-US" smtClean="0"/>
              <a:t>10/26/2022</a:t>
            </a:fld>
            <a:endParaRPr lang="en-US"/>
          </a:p>
        </p:txBody>
      </p:sp>
      <p:sp>
        <p:nvSpPr>
          <p:cNvPr id="6" name="Footer Placeholder 5">
            <a:extLst>
              <a:ext uri="{FF2B5EF4-FFF2-40B4-BE49-F238E27FC236}">
                <a16:creationId xmlns:a16="http://schemas.microsoft.com/office/drawing/2014/main" id="{DD77FD41-D0D5-4B4F-B8BF-EE44A2EAE1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291365-43C7-4C26-9784-CC652F1503F2}"/>
              </a:ext>
            </a:extLst>
          </p:cNvPr>
          <p:cNvSpPr>
            <a:spLocks noGrp="1"/>
          </p:cNvSpPr>
          <p:nvPr>
            <p:ph type="sldNum" sz="quarter" idx="12"/>
          </p:nvPr>
        </p:nvSpPr>
        <p:spPr/>
        <p:txBody>
          <a:bodyPr/>
          <a:lstStyle/>
          <a:p>
            <a:fld id="{9E569007-6138-4489-8314-6F0A4DEA5777}" type="slidenum">
              <a:rPr lang="en-US" smtClean="0"/>
              <a:t>‹#›</a:t>
            </a:fld>
            <a:endParaRPr lang="en-US"/>
          </a:p>
        </p:txBody>
      </p:sp>
    </p:spTree>
    <p:extLst>
      <p:ext uri="{BB962C8B-B14F-4D97-AF65-F5344CB8AC3E}">
        <p14:creationId xmlns:p14="http://schemas.microsoft.com/office/powerpoint/2010/main" val="4122027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A61BC-C14D-49EA-AC29-5FA6AD0AD4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32F9B3-49F6-4AB0-8F9C-C795F76712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2E95835-62CD-40B5-A0EE-8C65DBB234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1C98510-0833-4003-BB53-7AC15BDFA310}"/>
              </a:ext>
            </a:extLst>
          </p:cNvPr>
          <p:cNvSpPr>
            <a:spLocks noGrp="1"/>
          </p:cNvSpPr>
          <p:nvPr>
            <p:ph type="dt" sz="half" idx="10"/>
          </p:nvPr>
        </p:nvSpPr>
        <p:spPr/>
        <p:txBody>
          <a:bodyPr/>
          <a:lstStyle/>
          <a:p>
            <a:fld id="{6AB82E81-B433-4150-BC17-3C1704640391}" type="datetimeFigureOut">
              <a:rPr lang="en-US" smtClean="0"/>
              <a:t>10/26/2022</a:t>
            </a:fld>
            <a:endParaRPr lang="en-US"/>
          </a:p>
        </p:txBody>
      </p:sp>
      <p:sp>
        <p:nvSpPr>
          <p:cNvPr id="6" name="Footer Placeholder 5">
            <a:extLst>
              <a:ext uri="{FF2B5EF4-FFF2-40B4-BE49-F238E27FC236}">
                <a16:creationId xmlns:a16="http://schemas.microsoft.com/office/drawing/2014/main" id="{FEFE8711-FED5-4350-9C59-BF018E079A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A2E5B-03F5-4D21-9AB2-FECBC9568828}"/>
              </a:ext>
            </a:extLst>
          </p:cNvPr>
          <p:cNvSpPr>
            <a:spLocks noGrp="1"/>
          </p:cNvSpPr>
          <p:nvPr>
            <p:ph type="sldNum" sz="quarter" idx="12"/>
          </p:nvPr>
        </p:nvSpPr>
        <p:spPr/>
        <p:txBody>
          <a:bodyPr/>
          <a:lstStyle/>
          <a:p>
            <a:fld id="{9E569007-6138-4489-8314-6F0A4DEA5777}" type="slidenum">
              <a:rPr lang="en-US" smtClean="0"/>
              <a:t>‹#›</a:t>
            </a:fld>
            <a:endParaRPr lang="en-US"/>
          </a:p>
        </p:txBody>
      </p:sp>
    </p:spTree>
    <p:extLst>
      <p:ext uri="{BB962C8B-B14F-4D97-AF65-F5344CB8AC3E}">
        <p14:creationId xmlns:p14="http://schemas.microsoft.com/office/powerpoint/2010/main" val="3771741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CCA036-3997-4C6A-A2DC-57EAC2AB6D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9AE20E3-CDE4-4999-A790-267768CADB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B8593F-23E6-42AF-B306-AF11231C96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B82E81-B433-4150-BC17-3C1704640391}" type="datetimeFigureOut">
              <a:rPr lang="en-US" smtClean="0"/>
              <a:t>10/26/2022</a:t>
            </a:fld>
            <a:endParaRPr lang="en-US"/>
          </a:p>
        </p:txBody>
      </p:sp>
      <p:sp>
        <p:nvSpPr>
          <p:cNvPr id="5" name="Footer Placeholder 4">
            <a:extLst>
              <a:ext uri="{FF2B5EF4-FFF2-40B4-BE49-F238E27FC236}">
                <a16:creationId xmlns:a16="http://schemas.microsoft.com/office/drawing/2014/main" id="{FE1AC524-B2B7-46A2-A5BE-E36431F426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4C68263-2E9F-4D87-BB6C-E3AB544FE4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569007-6138-4489-8314-6F0A4DEA5777}" type="slidenum">
              <a:rPr lang="en-US" smtClean="0"/>
              <a:t>‹#›</a:t>
            </a:fld>
            <a:endParaRPr lang="en-US"/>
          </a:p>
        </p:txBody>
      </p:sp>
    </p:spTree>
    <p:extLst>
      <p:ext uri="{BB962C8B-B14F-4D97-AF65-F5344CB8AC3E}">
        <p14:creationId xmlns:p14="http://schemas.microsoft.com/office/powerpoint/2010/main" val="323074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471EA-42C2-4928-A049-4D1A5B56A062}"/>
              </a:ext>
            </a:extLst>
          </p:cNvPr>
          <p:cNvSpPr>
            <a:spLocks noGrp="1"/>
          </p:cNvSpPr>
          <p:nvPr>
            <p:ph type="ctrTitle"/>
          </p:nvPr>
        </p:nvSpPr>
        <p:spPr/>
        <p:txBody>
          <a:bodyPr/>
          <a:lstStyle/>
          <a:p>
            <a:r>
              <a:rPr lang="en-US" dirty="0"/>
              <a:t>“The Paradox of Horror”</a:t>
            </a:r>
          </a:p>
        </p:txBody>
      </p:sp>
      <p:sp>
        <p:nvSpPr>
          <p:cNvPr id="3" name="Subtitle 2">
            <a:extLst>
              <a:ext uri="{FF2B5EF4-FFF2-40B4-BE49-F238E27FC236}">
                <a16:creationId xmlns:a16="http://schemas.microsoft.com/office/drawing/2014/main" id="{5BD722EC-B8C8-4C9A-803D-E277612FA8DC}"/>
              </a:ext>
            </a:extLst>
          </p:cNvPr>
          <p:cNvSpPr>
            <a:spLocks noGrp="1"/>
          </p:cNvSpPr>
          <p:nvPr>
            <p:ph type="subTitle" idx="1"/>
          </p:nvPr>
        </p:nvSpPr>
        <p:spPr/>
        <p:txBody>
          <a:bodyPr/>
          <a:lstStyle/>
          <a:p>
            <a:r>
              <a:rPr lang="en-US" dirty="0"/>
              <a:t>By</a:t>
            </a:r>
          </a:p>
          <a:p>
            <a:r>
              <a:rPr lang="en-US" dirty="0" err="1"/>
              <a:t>Berys</a:t>
            </a:r>
            <a:r>
              <a:rPr lang="en-US" dirty="0"/>
              <a:t> </a:t>
            </a:r>
            <a:r>
              <a:rPr lang="en-US" dirty="0" err="1"/>
              <a:t>Gaut</a:t>
            </a:r>
            <a:endParaRPr lang="en-US" dirty="0"/>
          </a:p>
        </p:txBody>
      </p:sp>
    </p:spTree>
    <p:extLst>
      <p:ext uri="{BB962C8B-B14F-4D97-AF65-F5344CB8AC3E}">
        <p14:creationId xmlns:p14="http://schemas.microsoft.com/office/powerpoint/2010/main" val="15824575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892202" y="835647"/>
            <a:ext cx="10407595" cy="5479809"/>
          </a:xfrm>
        </p:spPr>
        <p:txBody>
          <a:bodyPr>
            <a:noAutofit/>
          </a:bodyPr>
          <a:lstStyle/>
          <a:p>
            <a:pPr marL="0" indent="0" algn="ctr">
              <a:lnSpc>
                <a:spcPts val="2500"/>
              </a:lnSpc>
              <a:buNone/>
            </a:pPr>
            <a:r>
              <a:rPr lang="en-US" sz="2400" b="1" dirty="0" err="1" smtClean="0"/>
              <a:t>Gaut’s</a:t>
            </a:r>
            <a:r>
              <a:rPr lang="en-US" sz="2400" b="1" dirty="0" smtClean="0"/>
              <a:t> Revised Walton-Neill Account and Defense of his Own</a:t>
            </a:r>
            <a:br>
              <a:rPr lang="en-US" sz="2400" b="1" dirty="0" smtClean="0"/>
            </a:br>
            <a:r>
              <a:rPr lang="en-US" sz="2400" b="1" dirty="0" smtClean="0"/>
              <a:t>Solution </a:t>
            </a:r>
            <a:r>
              <a:rPr lang="en-US" sz="2400" b="1" dirty="0"/>
              <a:t>to the P of H:</a:t>
            </a:r>
          </a:p>
          <a:p>
            <a:pPr marL="0" indent="0">
              <a:buNone/>
            </a:pPr>
            <a:r>
              <a:rPr lang="en-US" dirty="0" err="1"/>
              <a:t>Gaut</a:t>
            </a:r>
            <a:r>
              <a:rPr lang="en-US" dirty="0"/>
              <a:t> and Walton overcome the objection to the Walton-Neill solution by advancing a revised </a:t>
            </a:r>
            <a:r>
              <a:rPr lang="en-US" dirty="0" err="1"/>
              <a:t>Humean</a:t>
            </a:r>
            <a:r>
              <a:rPr lang="en-US" dirty="0"/>
              <a:t> thesis about negative emotion: they claim that Hume was </a:t>
            </a:r>
            <a:r>
              <a:rPr lang="en-US" b="1" dirty="0"/>
              <a:t>wrong</a:t>
            </a:r>
            <a:r>
              <a:rPr lang="en-US" dirty="0"/>
              <a:t> to suppose that negative emotions “essentially involve feelings of pain.” Rather, a negative emotions </a:t>
            </a:r>
            <a:r>
              <a:rPr lang="en-US" u="sng" dirty="0"/>
              <a:t>are </a:t>
            </a:r>
            <a:r>
              <a:rPr lang="en-US" b="1" u="sng" dirty="0"/>
              <a:t>negative</a:t>
            </a:r>
            <a:r>
              <a:rPr lang="en-US" dirty="0"/>
              <a:t>, but </a:t>
            </a:r>
            <a:r>
              <a:rPr lang="en-US" u="sng" dirty="0"/>
              <a:t>not because the feelings are unpleasant</a:t>
            </a:r>
            <a:r>
              <a:rPr lang="en-US" dirty="0"/>
              <a:t>, but because of the </a:t>
            </a:r>
            <a:r>
              <a:rPr lang="en-US" u="sng" dirty="0"/>
              <a:t>negative evaluative thoughts</a:t>
            </a:r>
            <a:r>
              <a:rPr lang="en-US" dirty="0"/>
              <a:t> they incorporate.</a:t>
            </a:r>
          </a:p>
          <a:p>
            <a:pPr marL="0" indent="0">
              <a:buNone/>
            </a:pPr>
            <a:r>
              <a:rPr lang="en-US" dirty="0"/>
              <a:t>	JP: So </a:t>
            </a:r>
            <a:r>
              <a:rPr lang="en-US" dirty="0" err="1"/>
              <a:t>Gaut</a:t>
            </a:r>
            <a:r>
              <a:rPr lang="en-US" dirty="0"/>
              <a:t> is reintroducing a role for </a:t>
            </a:r>
            <a:r>
              <a:rPr lang="en-US" u="sng" dirty="0"/>
              <a:t>cognition</a:t>
            </a:r>
            <a:r>
              <a:rPr lang="en-US" dirty="0"/>
              <a:t> in the </a:t>
            </a:r>
            <a:r>
              <a:rPr lang="en-US" u="sng" dirty="0"/>
              <a:t>experience of negative emotion</a:t>
            </a:r>
            <a:r>
              <a:rPr lang="en-US" dirty="0"/>
              <a:t>. It rejects the traditional view of the emotions “as </a:t>
            </a:r>
            <a:r>
              <a:rPr lang="en-US" dirty="0" err="1"/>
              <a:t>phenomenologically</a:t>
            </a:r>
            <a:r>
              <a:rPr lang="en-US" dirty="0"/>
              <a:t> characterized feelings</a:t>
            </a:r>
            <a:r>
              <a:rPr lang="en-US" dirty="0" smtClean="0"/>
              <a:t>.” This is in line with the dominant contemporary theory of emotion </a:t>
            </a:r>
            <a:r>
              <a:rPr lang="en-US" dirty="0"/>
              <a:t>… [that] … holds that emotions are cognitive, essentially incorporating evaluations.”</a:t>
            </a:r>
          </a:p>
        </p:txBody>
      </p:sp>
    </p:spTree>
    <p:extLst>
      <p:ext uri="{BB962C8B-B14F-4D97-AF65-F5344CB8AC3E}">
        <p14:creationId xmlns:p14="http://schemas.microsoft.com/office/powerpoint/2010/main" val="6753174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892202" y="835647"/>
            <a:ext cx="10407595" cy="5479809"/>
          </a:xfrm>
        </p:spPr>
        <p:txBody>
          <a:bodyPr>
            <a:noAutofit/>
          </a:bodyPr>
          <a:lstStyle/>
          <a:p>
            <a:pPr marL="0" indent="0">
              <a:buNone/>
            </a:pPr>
            <a:r>
              <a:rPr lang="en-US" dirty="0"/>
              <a:t>On this modern theory of emotion “to fear something involves evaluating it as threatening, to be angry with someone involves evaluating her actions as wrong, to be sorrowful involves thinking that a loss has been suffered, and so on.” [pg340m/b]</a:t>
            </a:r>
          </a:p>
          <a:p>
            <a:pPr marL="0" indent="0">
              <a:buNone/>
            </a:pPr>
            <a:r>
              <a:rPr lang="en-US" dirty="0" smtClean="0"/>
              <a:t>JP</a:t>
            </a:r>
            <a:r>
              <a:rPr lang="en-US" dirty="0"/>
              <a:t>: This approach depends on making sense of the claim that “…there is no phenomenal character to a thought </a:t>
            </a:r>
            <a:r>
              <a:rPr lang="en-US" i="1" dirty="0"/>
              <a:t>per se</a:t>
            </a:r>
            <a:r>
              <a:rPr lang="en-US" dirty="0"/>
              <a:t>”. [pg3480b</a:t>
            </a:r>
            <a:r>
              <a:rPr lang="en-US" dirty="0" smtClean="0"/>
              <a:t>]</a:t>
            </a:r>
            <a:r>
              <a:rPr lang="en-US" dirty="0"/>
              <a:t> </a:t>
            </a:r>
          </a:p>
          <a:p>
            <a:pPr marL="0" indent="0">
              <a:buNone/>
            </a:pPr>
            <a:r>
              <a:rPr lang="en-US" dirty="0"/>
              <a:t>Upshot: “Since we can disvalue something without finding it unpleasant, it follows that it is possible to find both negative emotional responses </a:t>
            </a:r>
            <a:r>
              <a:rPr lang="en-US" i="1" dirty="0"/>
              <a:t>and </a:t>
            </a:r>
            <a:r>
              <a:rPr lang="en-US" dirty="0"/>
              <a:t>their objects pleasant</a:t>
            </a:r>
            <a:r>
              <a:rPr lang="en-US" dirty="0" smtClean="0"/>
              <a:t>.”</a:t>
            </a:r>
          </a:p>
          <a:p>
            <a:pPr marL="0" indent="0">
              <a:buNone/>
            </a:pPr>
            <a:r>
              <a:rPr lang="en-US" dirty="0"/>
              <a:t>This resolves the </a:t>
            </a:r>
            <a:r>
              <a:rPr lang="en-US" b="1" dirty="0"/>
              <a:t>P of H</a:t>
            </a:r>
            <a:r>
              <a:rPr lang="en-US" dirty="0"/>
              <a:t> and leaves differences in how people </a:t>
            </a:r>
            <a:r>
              <a:rPr lang="en-US" i="1" dirty="0"/>
              <a:t>usually </a:t>
            </a:r>
            <a:r>
              <a:rPr lang="en-US" dirty="0"/>
              <a:t>experience negative emotions up to empirical psychological study, rather than a source of data that must conform to the situation originally described as </a:t>
            </a:r>
            <a:r>
              <a:rPr lang="en-US" b="1" dirty="0"/>
              <a:t>requiring the existence of a Paradox of Fiction</a:t>
            </a:r>
            <a:r>
              <a:rPr lang="en-US" dirty="0"/>
              <a:t>.</a:t>
            </a:r>
          </a:p>
          <a:p>
            <a:pPr marL="0" indent="0">
              <a:buNone/>
            </a:pPr>
            <a:endParaRPr lang="en-US" dirty="0"/>
          </a:p>
        </p:txBody>
      </p:sp>
    </p:spTree>
    <p:extLst>
      <p:ext uri="{BB962C8B-B14F-4D97-AF65-F5344CB8AC3E}">
        <p14:creationId xmlns:p14="http://schemas.microsoft.com/office/powerpoint/2010/main" val="30229055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70EA7-89CA-4757-9F6D-FC6B3528174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7C4D248-F4D3-43BB-A638-B9BA0CB819E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5121626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838200" y="1253331"/>
            <a:ext cx="10515600" cy="4351338"/>
          </a:xfrm>
        </p:spPr>
        <p:txBody>
          <a:bodyPr>
            <a:normAutofit fontScale="85000" lnSpcReduction="20000"/>
          </a:bodyPr>
          <a:lstStyle/>
          <a:p>
            <a:pPr marL="0" indent="0">
              <a:buNone/>
            </a:pPr>
            <a:r>
              <a:rPr lang="en-US" dirty="0"/>
              <a:t>The Paradox of Horror involves what appears to be a set of true propositions that seem to entail a conclusion that conflicts with the belief that </a:t>
            </a:r>
            <a:r>
              <a:rPr lang="en-US" b="1" dirty="0"/>
              <a:t>we do not enjoy </a:t>
            </a:r>
            <a:r>
              <a:rPr lang="en-US" dirty="0"/>
              <a:t>intrinsically unpleasant emotions:</a:t>
            </a:r>
          </a:p>
          <a:p>
            <a:pPr marL="0" indent="0">
              <a:buNone/>
            </a:pPr>
            <a:r>
              <a:rPr lang="en-US" dirty="0"/>
              <a:t>     1. Some of us enjoy horror fictions.</a:t>
            </a:r>
          </a:p>
          <a:p>
            <a:pPr marL="0" indent="0">
              <a:buNone/>
            </a:pPr>
            <a:r>
              <a:rPr lang="en-US" dirty="0"/>
              <a:t>     2. Horror fictions characteristically produce fear and disgust in their audience.</a:t>
            </a:r>
          </a:p>
          <a:p>
            <a:pPr marL="0" indent="0">
              <a:buNone/>
            </a:pPr>
            <a:r>
              <a:rPr lang="en-US" dirty="0"/>
              <a:t>     3. Fear and disgust are intrinsically unpleasant emotions.</a:t>
            </a:r>
          </a:p>
          <a:p>
            <a:pPr marL="0" indent="0">
              <a:buNone/>
            </a:pPr>
            <a:r>
              <a:rPr lang="en-US" dirty="0"/>
              <a:t>     Conclusion: We enjoy intrinsically unpleasant emotions.</a:t>
            </a:r>
          </a:p>
          <a:p>
            <a:pPr marL="0" indent="0">
              <a:buNone/>
            </a:pPr>
            <a:r>
              <a:rPr lang="en-US" dirty="0"/>
              <a:t> </a:t>
            </a:r>
          </a:p>
          <a:p>
            <a:pPr marL="0" indent="0">
              <a:buNone/>
            </a:pPr>
            <a:r>
              <a:rPr lang="en-US" dirty="0"/>
              <a:t>Approaches to explaining this paradoxical result:</a:t>
            </a:r>
          </a:p>
          <a:p>
            <a:pPr marL="0" indent="0">
              <a:buNone/>
            </a:pPr>
            <a:r>
              <a:rPr lang="en-US" dirty="0"/>
              <a:t>     a. It is just true that we enjoy intrinsically unpleasant emotions.</a:t>
            </a:r>
          </a:p>
          <a:p>
            <a:pPr marL="0" indent="0">
              <a:buNone/>
            </a:pPr>
            <a:r>
              <a:rPr lang="en-US" dirty="0"/>
              <a:t>     b. There is some </a:t>
            </a:r>
            <a:r>
              <a:rPr lang="en-US" i="1" dirty="0"/>
              <a:t>other </a:t>
            </a:r>
            <a:r>
              <a:rPr lang="en-US" dirty="0"/>
              <a:t>feature of the situation that is the </a:t>
            </a:r>
            <a:r>
              <a:rPr lang="en-US" i="1" dirty="0"/>
              <a:t>true source </a:t>
            </a:r>
            <a:r>
              <a:rPr lang="en-US" dirty="0"/>
              <a:t>of our enjoyment and it is </a:t>
            </a:r>
            <a:r>
              <a:rPr lang="en-US" i="1" dirty="0"/>
              <a:t>not the negative emotions</a:t>
            </a:r>
            <a:r>
              <a:rPr lang="en-US" dirty="0"/>
              <a:t>.</a:t>
            </a:r>
          </a:p>
        </p:txBody>
      </p:sp>
    </p:spTree>
    <p:extLst>
      <p:ext uri="{BB962C8B-B14F-4D97-AF65-F5344CB8AC3E}">
        <p14:creationId xmlns:p14="http://schemas.microsoft.com/office/powerpoint/2010/main" val="37439301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838200" y="969125"/>
            <a:ext cx="10515600" cy="4801479"/>
          </a:xfrm>
        </p:spPr>
        <p:txBody>
          <a:bodyPr>
            <a:normAutofit fontScale="92500" lnSpcReduction="20000"/>
          </a:bodyPr>
          <a:lstStyle/>
          <a:p>
            <a:pPr marL="0" indent="0" algn="ctr">
              <a:buNone/>
            </a:pPr>
            <a:r>
              <a:rPr lang="en-US" sz="2600" b="1" dirty="0"/>
              <a:t>Versions of Explanation (b)</a:t>
            </a:r>
          </a:p>
          <a:p>
            <a:pPr marL="0" indent="0">
              <a:buNone/>
            </a:pPr>
            <a:r>
              <a:rPr lang="en-US" dirty="0"/>
              <a:t>	</a:t>
            </a:r>
            <a:r>
              <a:rPr lang="en-US" sz="2600" dirty="0"/>
              <a:t>(b-1): Noël Carroll’s ‘cognitivist’ solution: we take pleasure in satisfying our curiosity about what will happen once the ‘horror situation’ is in place, a situation that stimulates our desire to </a:t>
            </a:r>
            <a:r>
              <a:rPr lang="en-US" sz="2600" i="1" dirty="0"/>
              <a:t>comprehend </a:t>
            </a:r>
            <a:r>
              <a:rPr lang="en-US" sz="2600" dirty="0"/>
              <a:t>something that seems incomprehensible (that the ‘monster’ is </a:t>
            </a:r>
            <a:r>
              <a:rPr lang="en-US" sz="2600" i="1" dirty="0"/>
              <a:t>possible </a:t>
            </a:r>
            <a:r>
              <a:rPr lang="en-US" sz="2600" dirty="0"/>
              <a:t>though it </a:t>
            </a:r>
            <a:r>
              <a:rPr lang="en-US" sz="2600" i="1" dirty="0"/>
              <a:t>seems </a:t>
            </a:r>
            <a:r>
              <a:rPr lang="en-US" sz="2600" b="1" i="1" dirty="0"/>
              <a:t>impossible </a:t>
            </a:r>
            <a:r>
              <a:rPr lang="en-US" sz="2600" dirty="0"/>
              <a:t>and contradicts our standing conceptual/cultural model of the world [what Carroll calls our ‘categorial schemes’]).</a:t>
            </a:r>
          </a:p>
          <a:p>
            <a:pPr marL="0" indent="0">
              <a:buNone/>
            </a:pPr>
            <a:r>
              <a:rPr lang="en-US" sz="2600" dirty="0"/>
              <a:t>	(b-2): the Expressivist solution (we don’t enjoy unpleasant emotions, but we do enjoy “the expression of these emotions” as it either relieves us of those emotions in real life [appeal to catharsis] or helps us </a:t>
            </a:r>
            <a:r>
              <a:rPr lang="en-US" sz="2600" i="1" dirty="0"/>
              <a:t>manage </a:t>
            </a:r>
            <a:r>
              <a:rPr lang="en-US" sz="2600" dirty="0"/>
              <a:t>those emotions in real life)</a:t>
            </a:r>
          </a:p>
          <a:p>
            <a:pPr marL="0" indent="0" algn="ctr">
              <a:buNone/>
            </a:pPr>
            <a:r>
              <a:rPr lang="en-US" sz="2600" b="1" dirty="0" err="1"/>
              <a:t>Gaut’s</a:t>
            </a:r>
            <a:r>
              <a:rPr lang="en-US" sz="2600" b="1" dirty="0"/>
              <a:t> Explanation</a:t>
            </a:r>
          </a:p>
          <a:p>
            <a:pPr marL="0" indent="0">
              <a:buNone/>
            </a:pPr>
            <a:r>
              <a:rPr lang="en-US" sz="2600" dirty="0" err="1"/>
              <a:t>Gaut</a:t>
            </a:r>
            <a:r>
              <a:rPr lang="en-US" sz="2600" dirty="0"/>
              <a:t> thinks (a) is the correct response to the so-called </a:t>
            </a:r>
            <a:r>
              <a:rPr lang="en-US" sz="2600" b="1" dirty="0"/>
              <a:t>paradox</a:t>
            </a:r>
            <a:r>
              <a:rPr lang="en-US" sz="2600" dirty="0"/>
              <a:t> and will criticize </a:t>
            </a:r>
            <a:r>
              <a:rPr lang="en-US" sz="2600" i="1" dirty="0"/>
              <a:t>both </a:t>
            </a:r>
            <a:r>
              <a:rPr lang="en-US" sz="2600" dirty="0"/>
              <a:t>options that take (b) as the way to ‘solve’ the paradox. His preferred account will turn on evidence he presents to show that we </a:t>
            </a:r>
            <a:r>
              <a:rPr lang="en-US" sz="2600" b="1" dirty="0"/>
              <a:t>can</a:t>
            </a:r>
            <a:r>
              <a:rPr lang="en-US" sz="2600" dirty="0"/>
              <a:t> enjoy negative emotions.</a:t>
            </a:r>
          </a:p>
          <a:p>
            <a:pPr marL="0" indent="0">
              <a:buNone/>
            </a:pPr>
            <a:endParaRPr lang="en-US" dirty="0"/>
          </a:p>
        </p:txBody>
      </p:sp>
    </p:spTree>
    <p:extLst>
      <p:ext uri="{BB962C8B-B14F-4D97-AF65-F5344CB8AC3E}">
        <p14:creationId xmlns:p14="http://schemas.microsoft.com/office/powerpoint/2010/main" val="15976988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838200" y="969125"/>
            <a:ext cx="10515600" cy="4801479"/>
          </a:xfrm>
        </p:spPr>
        <p:txBody>
          <a:bodyPr>
            <a:normAutofit fontScale="85000" lnSpcReduction="20000"/>
          </a:bodyPr>
          <a:lstStyle/>
          <a:p>
            <a:pPr marL="0" indent="0" algn="ctr">
              <a:buNone/>
            </a:pPr>
            <a:r>
              <a:rPr lang="en-US" b="1" dirty="0"/>
              <a:t>Review of Carroll’s Account</a:t>
            </a:r>
          </a:p>
          <a:p>
            <a:pPr marL="0" indent="0">
              <a:buNone/>
            </a:pPr>
            <a:r>
              <a:rPr lang="en-US" dirty="0" smtClean="0"/>
              <a:t>Taken </a:t>
            </a:r>
            <a:r>
              <a:rPr lang="en-US" dirty="0"/>
              <a:t>from anthropologist Mary Douglas: while works of horror ‘generate fear and disgust’ because monsters violate our categorial scheme, things that violate our categorial scheme evoke curiosity and fascination, and the </a:t>
            </a:r>
            <a:r>
              <a:rPr lang="en-US" b="1" dirty="0"/>
              <a:t>latter</a:t>
            </a:r>
            <a:r>
              <a:rPr lang="en-US" dirty="0"/>
              <a:t> is what is pleasurable about entertaining them. </a:t>
            </a:r>
          </a:p>
          <a:p>
            <a:pPr marL="0" indent="0">
              <a:buNone/>
            </a:pPr>
            <a:r>
              <a:rPr lang="en-US" dirty="0"/>
              <a:t>NC adds that the ‘gradual series of revelations’ structure of the narrative generates audience interest in whether the fictional characters will come to believe the monster exists, and then whether they will be able to destroy it and restore order, etc.</a:t>
            </a:r>
          </a:p>
          <a:p>
            <a:pPr marL="0" indent="0">
              <a:buNone/>
            </a:pPr>
            <a:r>
              <a:rPr lang="en-US" dirty="0"/>
              <a:t>Since exercise of our curiosity is pleasurable (it </a:t>
            </a:r>
            <a:r>
              <a:rPr lang="en-US" i="1" dirty="0"/>
              <a:t>feeds our fascination in strange things</a:t>
            </a:r>
            <a:r>
              <a:rPr lang="en-US" dirty="0"/>
              <a:t> while also offering the prospect of the </a:t>
            </a:r>
            <a:r>
              <a:rPr lang="en-US" i="1" dirty="0"/>
              <a:t>removal of the challenge to our categorial scheme</a:t>
            </a:r>
            <a:r>
              <a:rPr lang="en-US" dirty="0"/>
              <a:t>), and the </a:t>
            </a:r>
            <a:r>
              <a:rPr lang="en-US" i="1" dirty="0"/>
              <a:t>monster must be entertained </a:t>
            </a:r>
            <a:r>
              <a:rPr lang="en-US" dirty="0"/>
              <a:t>to experience that curiosity and cognitive effort to explore our fascination, there is no paradox. It is just that something enjoyable is combined with and dependent on the existence of something disgusting/fearsome/etc.</a:t>
            </a:r>
          </a:p>
          <a:p>
            <a:pPr marL="0" indent="0">
              <a:buNone/>
            </a:pPr>
            <a:endParaRPr lang="en-US" dirty="0"/>
          </a:p>
        </p:txBody>
      </p:sp>
    </p:spTree>
    <p:extLst>
      <p:ext uri="{BB962C8B-B14F-4D97-AF65-F5344CB8AC3E}">
        <p14:creationId xmlns:p14="http://schemas.microsoft.com/office/powerpoint/2010/main" val="3843142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838200" y="738537"/>
            <a:ext cx="10515600" cy="5169282"/>
          </a:xfrm>
        </p:spPr>
        <p:txBody>
          <a:bodyPr>
            <a:noAutofit/>
          </a:bodyPr>
          <a:lstStyle/>
          <a:p>
            <a:pPr marL="0" indent="0" algn="ctr">
              <a:lnSpc>
                <a:spcPts val="2400"/>
              </a:lnSpc>
              <a:buNone/>
            </a:pPr>
            <a:r>
              <a:rPr lang="en-US" sz="2400" b="1" dirty="0" err="1"/>
              <a:t>Gaut’s</a:t>
            </a:r>
            <a:r>
              <a:rPr lang="en-US" sz="2400" b="1" dirty="0"/>
              <a:t> Objections to Carroll’s Theory</a:t>
            </a:r>
          </a:p>
          <a:p>
            <a:pPr marL="457200" indent="-457200">
              <a:lnSpc>
                <a:spcPts val="2400"/>
              </a:lnSpc>
              <a:buFont typeface="+mj-lt"/>
              <a:buAutoNum type="arabicPeriod"/>
            </a:pPr>
            <a:r>
              <a:rPr lang="en-US" sz="2400" dirty="0"/>
              <a:t>Not all horror films involve monsters (NC responds: my theory isn’t exhaustive).</a:t>
            </a:r>
          </a:p>
          <a:p>
            <a:pPr marL="457200" indent="-457200">
              <a:lnSpc>
                <a:spcPts val="2400"/>
              </a:lnSpc>
              <a:buFont typeface="+mj-lt"/>
              <a:buAutoNum type="arabicPeriod"/>
            </a:pPr>
            <a:r>
              <a:rPr lang="en-US" sz="2400" dirty="0"/>
              <a:t>Slasher fictions involve </a:t>
            </a:r>
            <a:r>
              <a:rPr lang="en-US" sz="2400" i="1" dirty="0"/>
              <a:t>all too real </a:t>
            </a:r>
            <a:r>
              <a:rPr lang="en-US" sz="2400" dirty="0"/>
              <a:t>antagonists: psychopaths, serial killers, etc. (NC Responds: but psychopaths have supernatural powers); </a:t>
            </a:r>
            <a:r>
              <a:rPr lang="en-US" sz="2400" dirty="0" err="1"/>
              <a:t>Gaut</a:t>
            </a:r>
            <a:r>
              <a:rPr lang="en-US" sz="2400" dirty="0"/>
              <a:t> replies: but then the ‘violation of a categorial scheme’ is equivalent to an appeal to the </a:t>
            </a:r>
            <a:r>
              <a:rPr lang="en-US" sz="2400" u="sng" dirty="0"/>
              <a:t>merely unusual with unexpected features</a:t>
            </a:r>
            <a:r>
              <a:rPr lang="en-US" sz="2400" dirty="0"/>
              <a:t> of these monster-like antagonists and yet we </a:t>
            </a:r>
            <a:r>
              <a:rPr lang="en-US" sz="2400" i="1" dirty="0"/>
              <a:t>don’t </a:t>
            </a:r>
            <a:r>
              <a:rPr lang="en-US" sz="2400" dirty="0"/>
              <a:t>find the unusual </a:t>
            </a:r>
            <a:r>
              <a:rPr lang="en-US" sz="2400" i="1" dirty="0"/>
              <a:t>disgusting </a:t>
            </a:r>
            <a:r>
              <a:rPr lang="en-US" sz="2400" dirty="0"/>
              <a:t>or </a:t>
            </a:r>
            <a:r>
              <a:rPr lang="en-US" sz="2400" i="1" dirty="0"/>
              <a:t>fearsome</a:t>
            </a:r>
            <a:r>
              <a:rPr lang="en-US" sz="2400" dirty="0"/>
              <a:t>, per se. Concrete example: </a:t>
            </a:r>
            <a:r>
              <a:rPr lang="en-US" sz="2400" i="1" dirty="0"/>
              <a:t>Silence of the Lambs’ </a:t>
            </a:r>
            <a:r>
              <a:rPr lang="en-US" sz="2400" dirty="0"/>
              <a:t>Hannibal Lecter is </a:t>
            </a:r>
            <a:r>
              <a:rPr lang="en-US" sz="2400" u="sng" dirty="0"/>
              <a:t>all-too-familiar</a:t>
            </a:r>
            <a:r>
              <a:rPr lang="en-US" sz="2400" dirty="0"/>
              <a:t> as a type of human.</a:t>
            </a:r>
          </a:p>
          <a:p>
            <a:pPr marL="457200" indent="-457200">
              <a:lnSpc>
                <a:spcPts val="2400"/>
              </a:lnSpc>
              <a:buFont typeface="+mj-lt"/>
              <a:buAutoNum type="arabicPeriod"/>
            </a:pPr>
            <a:r>
              <a:rPr lang="en-US" sz="2400" dirty="0"/>
              <a:t>“Carroll’s appeal to monsters disguises the simple point that we can be disgusted by and afraid of human beings because they do evil and awful things, and no mention of monsters or of categorial violations is needed to explain our reactions.</a:t>
            </a:r>
          </a:p>
          <a:p>
            <a:pPr marL="457200" indent="-457200">
              <a:lnSpc>
                <a:spcPts val="2400"/>
              </a:lnSpc>
              <a:buFont typeface="+mj-lt"/>
              <a:buAutoNum type="arabicPeriod"/>
            </a:pPr>
            <a:r>
              <a:rPr lang="en-US" sz="2400" dirty="0"/>
              <a:t>Final riposte from </a:t>
            </a:r>
            <a:r>
              <a:rPr lang="en-US" sz="2400" dirty="0" err="1"/>
              <a:t>Gaut</a:t>
            </a:r>
            <a:r>
              <a:rPr lang="en-US" sz="2400" dirty="0"/>
              <a:t>: the disappointed horror enthusiast who finds a horror fiction “not scary enough.” A simpler explanation for this example is that the horror enthusiast </a:t>
            </a:r>
            <a:r>
              <a:rPr lang="en-US" sz="2400" i="1" dirty="0"/>
              <a:t>missed the pleasure in being scared.</a:t>
            </a:r>
            <a:endParaRPr lang="en-US" sz="2400" dirty="0"/>
          </a:p>
        </p:txBody>
      </p:sp>
    </p:spTree>
    <p:extLst>
      <p:ext uri="{BB962C8B-B14F-4D97-AF65-F5344CB8AC3E}">
        <p14:creationId xmlns:p14="http://schemas.microsoft.com/office/powerpoint/2010/main" val="203881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892202" y="835647"/>
            <a:ext cx="10407595" cy="5310711"/>
          </a:xfrm>
        </p:spPr>
        <p:txBody>
          <a:bodyPr>
            <a:noAutofit/>
          </a:bodyPr>
          <a:lstStyle/>
          <a:p>
            <a:pPr marL="0" indent="0" algn="ctr">
              <a:lnSpc>
                <a:spcPts val="2500"/>
              </a:lnSpc>
              <a:buNone/>
            </a:pPr>
            <a:r>
              <a:rPr lang="en-US" sz="2400" b="1" dirty="0"/>
              <a:t>II</a:t>
            </a:r>
            <a:r>
              <a:rPr lang="en-US" sz="2400" dirty="0"/>
              <a:t>: </a:t>
            </a:r>
            <a:r>
              <a:rPr lang="en-US" sz="2400" b="1" dirty="0"/>
              <a:t>The Expressivist Solution to the P of H:</a:t>
            </a:r>
          </a:p>
          <a:p>
            <a:pPr marL="0" indent="0">
              <a:lnSpc>
                <a:spcPts val="2500"/>
              </a:lnSpc>
              <a:buNone/>
            </a:pPr>
            <a:r>
              <a:rPr lang="en-US" sz="2400" dirty="0"/>
              <a:t>Negative emotions </a:t>
            </a:r>
            <a:r>
              <a:rPr lang="en-US" sz="2400" u="sng" dirty="0"/>
              <a:t>are </a:t>
            </a:r>
            <a:r>
              <a:rPr lang="en-US" sz="2400" b="1" u="sng" dirty="0"/>
              <a:t>upsetting</a:t>
            </a:r>
            <a:r>
              <a:rPr lang="en-US" sz="2400" dirty="0"/>
              <a:t> but when these emotions are </a:t>
            </a:r>
            <a:r>
              <a:rPr lang="en-US" sz="2400" u="sng" dirty="0"/>
              <a:t>expressed through the characters in a horror fiction</a:t>
            </a:r>
            <a:r>
              <a:rPr lang="en-US" sz="2400" dirty="0"/>
              <a:t>, this helps you to first </a:t>
            </a:r>
            <a:r>
              <a:rPr lang="en-US" sz="2400" u="sng" dirty="0"/>
              <a:t>have</a:t>
            </a:r>
            <a:r>
              <a:rPr lang="en-US" sz="2400" dirty="0"/>
              <a:t> and then </a:t>
            </a:r>
            <a:r>
              <a:rPr lang="en-US" sz="2400" u="sng" dirty="0"/>
              <a:t>be relieved of</a:t>
            </a:r>
            <a:r>
              <a:rPr lang="en-US" sz="2400" dirty="0"/>
              <a:t> the unpleasant emotions (presumably because there is a process of ‘make believe’ involved that distances us from the most-intense version of fear/disgust).</a:t>
            </a:r>
          </a:p>
          <a:p>
            <a:pPr marL="0" indent="0">
              <a:lnSpc>
                <a:spcPts val="2500"/>
              </a:lnSpc>
              <a:buNone/>
            </a:pPr>
            <a:r>
              <a:rPr lang="en-US" sz="2400" dirty="0"/>
              <a:t>This is a modified version of Aristotle’s </a:t>
            </a:r>
            <a:r>
              <a:rPr lang="en-US" sz="2400" i="1" dirty="0"/>
              <a:t>catharsis </a:t>
            </a:r>
            <a:r>
              <a:rPr lang="en-US" sz="2400" dirty="0"/>
              <a:t>theory of tragedy: we are drawn to tragic stories because it allows us to have an emotional experience in which we </a:t>
            </a:r>
            <a:r>
              <a:rPr lang="en-US" sz="2400" i="1" dirty="0"/>
              <a:t>expunge </a:t>
            </a:r>
            <a:r>
              <a:rPr lang="en-US" sz="2400" dirty="0"/>
              <a:t>certain very common human anxieties/fears by experiencing the arc of a tragic tale. We are </a:t>
            </a:r>
            <a:r>
              <a:rPr lang="en-US" sz="2400" u="sng" dirty="0"/>
              <a:t>not ourselves</a:t>
            </a:r>
            <a:r>
              <a:rPr lang="en-US" sz="2400" dirty="0"/>
              <a:t> subject to the loss of everything we hold dear, but </a:t>
            </a:r>
            <a:r>
              <a:rPr lang="en-US" sz="2400" u="sng" dirty="0"/>
              <a:t>witnessing this happen to others</a:t>
            </a:r>
            <a:r>
              <a:rPr lang="en-US" sz="2400" dirty="0"/>
              <a:t> allows us to </a:t>
            </a:r>
            <a:r>
              <a:rPr lang="en-US" sz="2400" u="sng" dirty="0"/>
              <a:t>work through</a:t>
            </a:r>
            <a:r>
              <a:rPr lang="en-US" sz="2400" dirty="0"/>
              <a:t> our own anxieties and fears that this could happen to US.</a:t>
            </a:r>
          </a:p>
          <a:p>
            <a:pPr marL="0" indent="0">
              <a:lnSpc>
                <a:spcPts val="2500"/>
              </a:lnSpc>
              <a:buNone/>
            </a:pPr>
            <a:r>
              <a:rPr lang="en-US" sz="2400" dirty="0" err="1"/>
              <a:t>Gaut’s</a:t>
            </a:r>
            <a:r>
              <a:rPr lang="en-US" sz="2400" dirty="0"/>
              <a:t> primary objection to Expressivist Account: a) people don’t say things like “I’m scared, so I think I should go see a horror film”; b) many horror fictions leave a </a:t>
            </a:r>
            <a:r>
              <a:rPr lang="en-US" sz="2400" u="sng" dirty="0"/>
              <a:t>lingering sense of fright</a:t>
            </a:r>
            <a:r>
              <a:rPr lang="en-US" sz="2400" dirty="0"/>
              <a:t> after the fiction has ended and we are ‘back to our normal, nonfictional life’.</a:t>
            </a:r>
          </a:p>
          <a:p>
            <a:pPr marL="0" indent="0">
              <a:lnSpc>
                <a:spcPts val="2500"/>
              </a:lnSpc>
              <a:buNone/>
            </a:pPr>
            <a:endParaRPr lang="en-US" sz="2400" dirty="0"/>
          </a:p>
        </p:txBody>
      </p:sp>
    </p:spTree>
    <p:extLst>
      <p:ext uri="{BB962C8B-B14F-4D97-AF65-F5344CB8AC3E}">
        <p14:creationId xmlns:p14="http://schemas.microsoft.com/office/powerpoint/2010/main" val="12103526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BE398-CBA3-44B4-929C-5F65683447D9}"/>
              </a:ext>
            </a:extLst>
          </p:cNvPr>
          <p:cNvSpPr>
            <a:spLocks noGrp="1"/>
          </p:cNvSpPr>
          <p:nvPr>
            <p:ph type="title"/>
          </p:nvPr>
        </p:nvSpPr>
        <p:spPr>
          <a:xfrm>
            <a:off x="838200" y="365125"/>
            <a:ext cx="10515600" cy="969405"/>
          </a:xfrm>
        </p:spPr>
        <p:txBody>
          <a:bodyPr>
            <a:normAutofit/>
          </a:bodyPr>
          <a:lstStyle/>
          <a:p>
            <a:pPr algn="ctr"/>
            <a:r>
              <a:rPr lang="en-US" sz="3200" b="1" dirty="0"/>
              <a:t>III. </a:t>
            </a:r>
            <a:r>
              <a:rPr lang="en-US" sz="3200" b="1" dirty="0" err="1"/>
              <a:t>Gaut’s</a:t>
            </a:r>
            <a:r>
              <a:rPr lang="en-US" sz="3200" b="1" dirty="0"/>
              <a:t> “Enjoyment” Theory</a:t>
            </a:r>
          </a:p>
        </p:txBody>
      </p:sp>
      <p:sp>
        <p:nvSpPr>
          <p:cNvPr id="3" name="Content Placeholder 2">
            <a:extLst>
              <a:ext uri="{FF2B5EF4-FFF2-40B4-BE49-F238E27FC236}">
                <a16:creationId xmlns:a16="http://schemas.microsoft.com/office/drawing/2014/main" id="{1980B232-DB7F-4D55-81A9-1CE85FE2F4B6}"/>
              </a:ext>
            </a:extLst>
          </p:cNvPr>
          <p:cNvSpPr>
            <a:spLocks noGrp="1"/>
          </p:cNvSpPr>
          <p:nvPr>
            <p:ph idx="1"/>
          </p:nvPr>
        </p:nvSpPr>
        <p:spPr>
          <a:xfrm>
            <a:off x="838200" y="1334530"/>
            <a:ext cx="10515600" cy="4469922"/>
          </a:xfrm>
        </p:spPr>
        <p:txBody>
          <a:bodyPr>
            <a:normAutofit/>
          </a:bodyPr>
          <a:lstStyle/>
          <a:p>
            <a:pPr marL="0" indent="0">
              <a:buNone/>
            </a:pPr>
            <a:r>
              <a:rPr lang="en-US" sz="2600" dirty="0"/>
              <a:t>“[H]</a:t>
            </a:r>
            <a:r>
              <a:rPr lang="en-US" sz="2600" dirty="0" err="1"/>
              <a:t>orror</a:t>
            </a:r>
            <a:r>
              <a:rPr lang="en-US" sz="2600" dirty="0"/>
              <a:t> attracts because people can enjoy being scared and disgusted.” </a:t>
            </a:r>
          </a:p>
          <a:p>
            <a:pPr marL="0" indent="0">
              <a:buNone/>
            </a:pPr>
            <a:r>
              <a:rPr lang="en-US" sz="2600" dirty="0" err="1"/>
              <a:t>Gaut</a:t>
            </a:r>
            <a:r>
              <a:rPr lang="en-US" sz="2600" dirty="0"/>
              <a:t> notes that one thing that especially favors the Enjoyment Theory is that a) the “self-conscious aim” of a horror fiction is to generate fear and disgust, and b) most horror fictions are </a:t>
            </a:r>
            <a:r>
              <a:rPr lang="en-US" sz="2600" u="sng" dirty="0"/>
              <a:t>lacking in any serious artistic worth</a:t>
            </a:r>
            <a:r>
              <a:rPr lang="en-US" sz="2600" dirty="0"/>
              <a:t>, i.e., they are </a:t>
            </a:r>
            <a:r>
              <a:rPr lang="en-US" sz="2600" b="1" dirty="0"/>
              <a:t>pure entertainment</a:t>
            </a:r>
            <a:r>
              <a:rPr lang="en-US" sz="2600" dirty="0"/>
              <a:t>.</a:t>
            </a:r>
          </a:p>
          <a:p>
            <a:pPr marL="0" indent="0" algn="ctr">
              <a:buNone/>
            </a:pPr>
            <a:r>
              <a:rPr lang="en-US" sz="2600" dirty="0"/>
              <a:t>Other negative emotions we enjoy:</a:t>
            </a:r>
          </a:p>
          <a:p>
            <a:pPr marL="0" indent="0">
              <a:buNone/>
            </a:pPr>
            <a:r>
              <a:rPr lang="en-US" sz="2600" dirty="0"/>
              <a:t>Disgust (John Waters’ </a:t>
            </a:r>
            <a:r>
              <a:rPr lang="en-US" sz="2600" i="1" dirty="0"/>
              <a:t>Pink Flamingos</a:t>
            </a:r>
            <a:r>
              <a:rPr lang="en-US" sz="2600" dirty="0"/>
              <a:t>)</a:t>
            </a:r>
          </a:p>
          <a:p>
            <a:pPr marL="0" indent="0">
              <a:buNone/>
            </a:pPr>
            <a:r>
              <a:rPr lang="en-US" sz="2600" dirty="0"/>
              <a:t>Anger (people going on Twitter to find a tweet that infuriates them so they can have the </a:t>
            </a:r>
            <a:r>
              <a:rPr lang="en-US" sz="2600" i="1" dirty="0"/>
              <a:t>fun </a:t>
            </a:r>
            <a:r>
              <a:rPr lang="en-US" sz="2600" dirty="0"/>
              <a:t>of being mad as hell and not-taking-it-any-more!)</a:t>
            </a:r>
          </a:p>
          <a:p>
            <a:pPr marL="0" indent="0">
              <a:buNone/>
            </a:pPr>
            <a:r>
              <a:rPr lang="en-US" sz="2600" dirty="0"/>
              <a:t>Melancholy: watching an extremely sad tale so you can </a:t>
            </a:r>
            <a:r>
              <a:rPr lang="en-US" sz="2600" u="sng" dirty="0"/>
              <a:t>have a good cry</a:t>
            </a:r>
            <a:r>
              <a:rPr lang="en-US" sz="2600" dirty="0"/>
              <a:t>.</a:t>
            </a:r>
          </a:p>
          <a:p>
            <a:pPr marL="0" indent="0">
              <a:buNone/>
            </a:pPr>
            <a:endParaRPr lang="en-US" sz="2400" dirty="0"/>
          </a:p>
        </p:txBody>
      </p:sp>
    </p:spTree>
    <p:extLst>
      <p:ext uri="{BB962C8B-B14F-4D97-AF65-F5344CB8AC3E}">
        <p14:creationId xmlns:p14="http://schemas.microsoft.com/office/powerpoint/2010/main" val="482420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767255" y="1130555"/>
            <a:ext cx="10515600" cy="4592328"/>
          </a:xfrm>
        </p:spPr>
        <p:txBody>
          <a:bodyPr>
            <a:noAutofit/>
          </a:bodyPr>
          <a:lstStyle/>
          <a:p>
            <a:pPr marL="0" indent="0" algn="ctr">
              <a:lnSpc>
                <a:spcPts val="2400"/>
              </a:lnSpc>
              <a:spcBef>
                <a:spcPts val="0"/>
              </a:spcBef>
              <a:spcAft>
                <a:spcPts val="1200"/>
              </a:spcAft>
              <a:buNone/>
            </a:pPr>
            <a:r>
              <a:rPr lang="en-US" sz="2400" b="1" dirty="0"/>
              <a:t>Two Theory-Types to Account for Enjoying Negative Emotions</a:t>
            </a:r>
          </a:p>
          <a:p>
            <a:pPr marL="0" indent="0">
              <a:buNone/>
            </a:pPr>
            <a:r>
              <a:rPr lang="en-US" sz="2400" b="1" dirty="0"/>
              <a:t>Control Thesis </a:t>
            </a:r>
            <a:r>
              <a:rPr lang="en-US" sz="2400" dirty="0"/>
              <a:t>(</a:t>
            </a:r>
            <a:r>
              <a:rPr lang="en-US" sz="2400" dirty="0" err="1"/>
              <a:t>Morreall</a:t>
            </a:r>
            <a:r>
              <a:rPr lang="en-US" sz="2400" dirty="0"/>
              <a:t>): we can enjoy negative emotions if we are </a:t>
            </a:r>
            <a:r>
              <a:rPr lang="en-US" sz="2400" u="sng" dirty="0"/>
              <a:t>in control of the situation that produces them</a:t>
            </a:r>
            <a:r>
              <a:rPr lang="en-US" sz="2400" dirty="0"/>
              <a:t>. For real-life cases: A sky-diver ‘learns the ropes’ that protect them from the worst outcomes of skydiving, etc. For horror-fiction cases: we can look away, we don’t have to entirely suspend disbelief, </a:t>
            </a:r>
            <a:r>
              <a:rPr lang="en-US" sz="2400" u="sng" dirty="0"/>
              <a:t>after all it is just a movie</a:t>
            </a:r>
            <a:r>
              <a:rPr lang="en-US" sz="2400" dirty="0"/>
              <a:t>, etc.</a:t>
            </a:r>
          </a:p>
          <a:p>
            <a:pPr marL="0" indent="0">
              <a:buNone/>
            </a:pPr>
            <a:r>
              <a:rPr lang="en-US" sz="2400" b="1" dirty="0"/>
              <a:t>The Walton-Neill Theory</a:t>
            </a:r>
            <a:r>
              <a:rPr lang="en-US" sz="2400" dirty="0"/>
              <a:t>: denies that negative emotions </a:t>
            </a:r>
            <a:r>
              <a:rPr lang="en-US" sz="2400" b="1" dirty="0"/>
              <a:t>are</a:t>
            </a:r>
            <a:r>
              <a:rPr lang="en-US" sz="2400" dirty="0"/>
              <a:t> </a:t>
            </a:r>
            <a:r>
              <a:rPr lang="en-US" sz="2400" u="sng" dirty="0"/>
              <a:t>intrinsically unpleasant</a:t>
            </a:r>
            <a:r>
              <a:rPr lang="en-US" sz="2400" dirty="0"/>
              <a:t>. This approach to defending the enjoyment of negative emotions turns on identifying the proper </a:t>
            </a:r>
            <a:r>
              <a:rPr lang="en-US" sz="2400" b="1" dirty="0"/>
              <a:t>object</a:t>
            </a:r>
            <a:r>
              <a:rPr lang="en-US" sz="2400" dirty="0"/>
              <a:t> that is </a:t>
            </a:r>
            <a:r>
              <a:rPr lang="en-US" sz="2400" b="1" dirty="0"/>
              <a:t>unpleasant</a:t>
            </a:r>
            <a:r>
              <a:rPr lang="en-US" sz="2400" dirty="0"/>
              <a:t>. They say that it is </a:t>
            </a:r>
            <a:r>
              <a:rPr lang="en-US" sz="2400" b="1" dirty="0"/>
              <a:t>not the emotion</a:t>
            </a:r>
            <a:r>
              <a:rPr lang="en-US" sz="2400" dirty="0"/>
              <a:t> that is unpleasant, but the </a:t>
            </a:r>
            <a:r>
              <a:rPr lang="en-US" sz="2400" b="1" dirty="0"/>
              <a:t>object that provokes </a:t>
            </a:r>
            <a:r>
              <a:rPr lang="en-US" sz="2400" dirty="0"/>
              <a:t>the emotion that is. As Neill says, “…it’s the situations rather than the emotions which are distasteful or undesirable, which we (metaphorically?) describe as painful or unpleasant</a:t>
            </a:r>
            <a:r>
              <a:rPr lang="en-US" sz="2400" dirty="0" smtClean="0"/>
              <a:t>.”</a:t>
            </a:r>
            <a:endParaRPr lang="en-US" sz="2400" dirty="0"/>
          </a:p>
        </p:txBody>
      </p:sp>
    </p:spTree>
    <p:extLst>
      <p:ext uri="{BB962C8B-B14F-4D97-AF65-F5344CB8AC3E}">
        <p14:creationId xmlns:p14="http://schemas.microsoft.com/office/powerpoint/2010/main" val="1944070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C51CA-E813-4237-ABAA-071D2248B19D}"/>
              </a:ext>
            </a:extLst>
          </p:cNvPr>
          <p:cNvSpPr>
            <a:spLocks noGrp="1"/>
          </p:cNvSpPr>
          <p:nvPr>
            <p:ph idx="1"/>
          </p:nvPr>
        </p:nvSpPr>
        <p:spPr>
          <a:xfrm>
            <a:off x="838200" y="751998"/>
            <a:ext cx="10515600" cy="5354004"/>
          </a:xfrm>
        </p:spPr>
        <p:txBody>
          <a:bodyPr>
            <a:noAutofit/>
          </a:bodyPr>
          <a:lstStyle/>
          <a:p>
            <a:pPr marL="0" indent="0">
              <a:buNone/>
            </a:pPr>
            <a:r>
              <a:rPr lang="en-US" sz="2400" u="sng" dirty="0" err="1"/>
              <a:t>Gaut</a:t>
            </a:r>
            <a:r>
              <a:rPr lang="en-US" sz="2400" u="sng" dirty="0"/>
              <a:t> rejects </a:t>
            </a:r>
            <a:r>
              <a:rPr lang="en-US" sz="2400" u="sng" dirty="0" smtClean="0"/>
              <a:t>Control Thesis</a:t>
            </a:r>
            <a:r>
              <a:rPr lang="en-US" sz="2400" dirty="0" smtClean="0"/>
              <a:t> because </a:t>
            </a:r>
            <a:r>
              <a:rPr lang="en-US" sz="2400" dirty="0"/>
              <a:t>it leaves mysterious how </a:t>
            </a:r>
            <a:r>
              <a:rPr lang="en-US" sz="2400" i="1" dirty="0"/>
              <a:t>choosing </a:t>
            </a:r>
            <a:r>
              <a:rPr lang="en-US" sz="2400" dirty="0"/>
              <a:t>to experience a negative emotion </a:t>
            </a:r>
            <a:r>
              <a:rPr lang="en-US" sz="2400" i="1" dirty="0"/>
              <a:t>makes it pleasurable</a:t>
            </a:r>
            <a:r>
              <a:rPr lang="en-US" sz="2400" dirty="0"/>
              <a:t> </a:t>
            </a:r>
            <a:r>
              <a:rPr lang="en-US" sz="2400" b="1" dirty="0"/>
              <a:t>and</a:t>
            </a:r>
            <a:r>
              <a:rPr lang="en-US" sz="2400" dirty="0"/>
              <a:t> the proponent of the view that such emotions are </a:t>
            </a:r>
            <a:r>
              <a:rPr lang="en-US" sz="2400" i="1" dirty="0"/>
              <a:t>intrinsically negative </a:t>
            </a:r>
            <a:r>
              <a:rPr lang="en-US" sz="2400" dirty="0"/>
              <a:t>will insist that any emotion that </a:t>
            </a:r>
            <a:r>
              <a:rPr lang="en-US" sz="2400" i="1" dirty="0"/>
              <a:t>isn’t unpleasant </a:t>
            </a:r>
            <a:r>
              <a:rPr lang="en-US" sz="2400" dirty="0"/>
              <a:t>cannot be correctly taken to fall under any </a:t>
            </a:r>
            <a:r>
              <a:rPr lang="en-US" sz="2400" i="1" dirty="0"/>
              <a:t>pleasant category of emotion</a:t>
            </a:r>
            <a:r>
              <a:rPr lang="en-US" sz="2400" dirty="0" smtClean="0"/>
              <a:t>.</a:t>
            </a:r>
          </a:p>
          <a:p>
            <a:pPr marL="0" indent="0">
              <a:buNone/>
            </a:pPr>
            <a:r>
              <a:rPr lang="en-US" sz="2400" u="sng" dirty="0" err="1"/>
              <a:t>Gaut</a:t>
            </a:r>
            <a:r>
              <a:rPr lang="en-US" sz="2400" u="sng" dirty="0"/>
              <a:t> finds </a:t>
            </a:r>
            <a:r>
              <a:rPr lang="en-US" sz="2400" u="sng" dirty="0" smtClean="0"/>
              <a:t>the Walton-Neill approach </a:t>
            </a:r>
            <a:r>
              <a:rPr lang="en-US" sz="2400" u="sng" dirty="0"/>
              <a:t>problematic</a:t>
            </a:r>
            <a:r>
              <a:rPr lang="en-US" sz="2400" dirty="0"/>
              <a:t> since what seems to be unpleasant about the </a:t>
            </a:r>
            <a:r>
              <a:rPr lang="en-US" sz="2400" i="1" dirty="0"/>
              <a:t>object</a:t>
            </a:r>
            <a:r>
              <a:rPr lang="en-US" sz="2400" dirty="0"/>
              <a:t> (consider the death of a loved one) seems to </a:t>
            </a:r>
            <a:r>
              <a:rPr lang="en-US" sz="2400" i="1" dirty="0"/>
              <a:t>necessarily </a:t>
            </a:r>
            <a:r>
              <a:rPr lang="en-US" sz="2400" dirty="0"/>
              <a:t>be also about the emotion we feel in relation to that object.</a:t>
            </a:r>
          </a:p>
          <a:p>
            <a:pPr marL="0" indent="0">
              <a:buNone/>
            </a:pPr>
            <a:r>
              <a:rPr lang="en-US" sz="2400" dirty="0"/>
              <a:t> </a:t>
            </a:r>
            <a:r>
              <a:rPr lang="en-US" sz="2400" dirty="0" err="1" smtClean="0"/>
              <a:t>Gaut</a:t>
            </a:r>
            <a:r>
              <a:rPr lang="en-US" sz="2400" dirty="0" smtClean="0"/>
              <a:t> </a:t>
            </a:r>
            <a:r>
              <a:rPr lang="en-US" sz="2400" dirty="0"/>
              <a:t>proceeds to try to salvage the Walton-Neill approach in the next section.</a:t>
            </a:r>
          </a:p>
          <a:p>
            <a:pPr marL="0" indent="0">
              <a:buNone/>
            </a:pPr>
            <a:endParaRPr lang="en-US" sz="2400" dirty="0"/>
          </a:p>
          <a:p>
            <a:pPr marL="0" indent="0">
              <a:lnSpc>
                <a:spcPts val="2400"/>
              </a:lnSpc>
              <a:spcBef>
                <a:spcPts val="0"/>
              </a:spcBef>
              <a:spcAft>
                <a:spcPts val="1000"/>
              </a:spcAft>
              <a:buNone/>
            </a:pPr>
            <a:r>
              <a:rPr lang="en-US" sz="2400" dirty="0" smtClean="0"/>
              <a:t> </a:t>
            </a:r>
            <a:endParaRPr lang="en-US" sz="2400" i="1" dirty="0"/>
          </a:p>
        </p:txBody>
      </p:sp>
    </p:spTree>
    <p:extLst>
      <p:ext uri="{BB962C8B-B14F-4D97-AF65-F5344CB8AC3E}">
        <p14:creationId xmlns:p14="http://schemas.microsoft.com/office/powerpoint/2010/main" val="2226067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TotalTime>
  <Words>997</Words>
  <Application>Microsoft Office PowerPoint</Application>
  <PresentationFormat>Widescreen</PresentationFormat>
  <Paragraphs>52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“The Paradox of Horror”</vt:lpstr>
      <vt:lpstr>PowerPoint Presentation</vt:lpstr>
      <vt:lpstr>PowerPoint Presentation</vt:lpstr>
      <vt:lpstr>PowerPoint Presentation</vt:lpstr>
      <vt:lpstr>PowerPoint Presentation</vt:lpstr>
      <vt:lpstr>PowerPoint Presentation</vt:lpstr>
      <vt:lpstr>III. Gaut’s “Enjoyment” Theory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“Horror and Mood”</dc:title>
  <dc:creator>Jason Potter</dc:creator>
  <cp:lastModifiedBy>Jason Potter</cp:lastModifiedBy>
  <cp:revision>72</cp:revision>
  <dcterms:created xsi:type="dcterms:W3CDTF">2022-10-17T13:18:15Z</dcterms:created>
  <dcterms:modified xsi:type="dcterms:W3CDTF">2022-10-26T17:53:49Z</dcterms:modified>
</cp:coreProperties>
</file>